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6" r:id="rId19"/>
    <p:sldId id="277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6" r:id="rId40"/>
    <p:sldId id="297" r:id="rId41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>
      <p:cViewPr varScale="1">
        <p:scale>
          <a:sx n="75" d="100"/>
          <a:sy n="75" d="100"/>
        </p:scale>
        <p:origin x="10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1357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12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1779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873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961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13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5872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564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168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5899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495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2CEA3-3058-4D43-AE35-B3DA76CB4003}" type="datetimeFigureOut">
              <a:rPr lang="el-GR" smtClean="0"/>
              <a:t>27/5/2015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1D1C4-C2D9-4231-9FB2-B2D9D97AA41D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932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Skylighting </a:t>
            </a:r>
            <a:r>
              <a:rPr lang="en-US" dirty="0"/>
              <a:t>Web Application with three.js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86201"/>
            <a:ext cx="6787133" cy="1371599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Thesis Presentation by: John Zobolas</a:t>
            </a:r>
          </a:p>
          <a:p>
            <a:pPr algn="l"/>
            <a:r>
              <a:rPr lang="en-US" dirty="0" smtClean="0"/>
              <a:t>Supervisor</a:t>
            </a:r>
            <a:r>
              <a:rPr lang="en-US" dirty="0"/>
              <a:t>: </a:t>
            </a:r>
            <a:r>
              <a:rPr lang="en-US" dirty="0" smtClean="0"/>
              <a:t>Georgios </a:t>
            </a:r>
            <a:r>
              <a:rPr lang="en-US" dirty="0"/>
              <a:t>Papaioannou, Assistant Professor, AUEB</a:t>
            </a:r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73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Nishita model (1993-1996)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997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4 characteristics of the model:</a:t>
            </a:r>
          </a:p>
          <a:p>
            <a:pPr lvl="1"/>
            <a:r>
              <a:rPr lang="en-US" u="sng" dirty="0" smtClean="0"/>
              <a:t>Spectrum of the earth</a:t>
            </a:r>
            <a:r>
              <a:rPr lang="en-US" dirty="0" smtClean="0"/>
              <a:t>: direct sunlight from the Sun and attenuation/scattering in the atmosphere. Calculations used lookup tables and simplified from assumptions:</a:t>
            </a:r>
          </a:p>
          <a:p>
            <a:pPr lvl="2"/>
            <a:r>
              <a:rPr lang="en-US" dirty="0" smtClean="0"/>
              <a:t>Sunlight is parallel</a:t>
            </a:r>
          </a:p>
          <a:p>
            <a:pPr lvl="2"/>
            <a:r>
              <a:rPr lang="en-US" dirty="0" smtClean="0"/>
              <a:t>Shape of the Earth: a perfect sphere</a:t>
            </a:r>
          </a:p>
          <a:p>
            <a:pPr lvl="1"/>
            <a:r>
              <a:rPr lang="en-US" u="sng" dirty="0"/>
              <a:t>Spectrum of </a:t>
            </a:r>
            <a:r>
              <a:rPr lang="en-US" u="sng" dirty="0" smtClean="0"/>
              <a:t>the atmosphere</a:t>
            </a:r>
            <a:r>
              <a:rPr lang="en-US" dirty="0" smtClean="0"/>
              <a:t>: </a:t>
            </a:r>
            <a:r>
              <a:rPr lang="en-US" dirty="0"/>
              <a:t>absorption/scattering due to particles in the </a:t>
            </a:r>
            <a:r>
              <a:rPr lang="en-US" dirty="0" smtClean="0"/>
              <a:t>atmosphere</a:t>
            </a:r>
          </a:p>
          <a:p>
            <a:pPr lvl="2"/>
            <a:r>
              <a:rPr lang="en-US" dirty="0" smtClean="0"/>
              <a:t>Size</a:t>
            </a:r>
            <a:r>
              <a:rPr lang="en-US" dirty="0"/>
              <a:t>, density distribution changing exponentially with </a:t>
            </a:r>
            <a:r>
              <a:rPr lang="en-US" dirty="0" smtClean="0"/>
              <a:t>altitude</a:t>
            </a:r>
          </a:p>
          <a:p>
            <a:pPr lvl="2"/>
            <a:r>
              <a:rPr lang="en-US" dirty="0" smtClean="0"/>
              <a:t>Rayleigh Scattering (air molecules)</a:t>
            </a:r>
          </a:p>
          <a:p>
            <a:pPr lvl="2"/>
            <a:r>
              <a:rPr lang="en-US" dirty="0" smtClean="0"/>
              <a:t>Mie scattering (dust, aerosols, etc.)</a:t>
            </a:r>
          </a:p>
          <a:p>
            <a:pPr lvl="1"/>
            <a:r>
              <a:rPr lang="en-US" u="sng" dirty="0"/>
              <a:t>S</a:t>
            </a:r>
            <a:r>
              <a:rPr lang="en-US" u="sng" dirty="0" smtClean="0"/>
              <a:t>pectrum </a:t>
            </a:r>
            <a:r>
              <a:rPr lang="en-US" u="sng" dirty="0"/>
              <a:t>on the surface of the </a:t>
            </a:r>
            <a:r>
              <a:rPr lang="en-US" u="sng" dirty="0" smtClean="0"/>
              <a:t>sea</a:t>
            </a:r>
            <a:r>
              <a:rPr lang="en-US" dirty="0" smtClean="0"/>
              <a:t>: scattering light of </a:t>
            </a:r>
            <a:r>
              <a:rPr lang="en-US" dirty="0"/>
              <a:t>water molecules and the reflected light at the </a:t>
            </a:r>
            <a:r>
              <a:rPr lang="en-US" dirty="0" smtClean="0"/>
              <a:t>surface</a:t>
            </a:r>
          </a:p>
          <a:p>
            <a:pPr lvl="1"/>
            <a:r>
              <a:rPr lang="en-US" u="sng" dirty="0" smtClean="0"/>
              <a:t>Color of the clouds</a:t>
            </a:r>
            <a:r>
              <a:rPr lang="en-US" dirty="0" smtClean="0"/>
              <a:t>: </a:t>
            </a:r>
            <a:r>
              <a:rPr lang="en-US" dirty="0"/>
              <a:t>sunlight scattering from particles of the </a:t>
            </a:r>
            <a:r>
              <a:rPr lang="en-US" dirty="0" smtClean="0"/>
              <a:t>clouds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Nishita model (1996) – multiple scattering method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9971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Subdivision of the space into space voxels</a:t>
            </a:r>
          </a:p>
          <a:p>
            <a:pPr lvl="1"/>
            <a:r>
              <a:rPr lang="en-US" dirty="0" smtClean="0"/>
              <a:t>Calculate </a:t>
            </a:r>
            <a:r>
              <a:rPr lang="en-US" dirty="0"/>
              <a:t>the energy transferred, absorbed and scattered between these </a:t>
            </a:r>
            <a:r>
              <a:rPr lang="en-US" dirty="0" smtClean="0"/>
              <a:t>voxels</a:t>
            </a:r>
          </a:p>
          <a:p>
            <a:pPr lvl="2"/>
            <a:r>
              <a:rPr lang="en-US" dirty="0" smtClean="0"/>
              <a:t>Use of the well-known form </a:t>
            </a:r>
            <a:r>
              <a:rPr lang="en-US" dirty="0"/>
              <a:t>factor from the radiosity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Inside the clouds/atmosphere:</a:t>
            </a:r>
          </a:p>
          <a:p>
            <a:pPr lvl="2"/>
            <a:r>
              <a:rPr lang="en-US" dirty="0" smtClean="0"/>
              <a:t>Mie scattering is the dominant scattering effect (water droplets)</a:t>
            </a:r>
          </a:p>
          <a:p>
            <a:pPr lvl="2"/>
            <a:r>
              <a:rPr lang="en-US" i="1" dirty="0" smtClean="0"/>
              <a:t>Strong </a:t>
            </a:r>
            <a:r>
              <a:rPr lang="en-US" i="1" dirty="0"/>
              <a:t>forward </a:t>
            </a:r>
            <a:r>
              <a:rPr lang="en-US" i="1" dirty="0" smtClean="0"/>
              <a:t>Mie scattering</a:t>
            </a:r>
            <a:r>
              <a:rPr lang="en-US" dirty="0" smtClean="0"/>
              <a:t> creates a lobe of space voxels that contribute more </a:t>
            </a:r>
            <a:r>
              <a:rPr lang="en-US" dirty="0"/>
              <a:t>to the energy </a:t>
            </a:r>
            <a:r>
              <a:rPr lang="en-US" dirty="0" smtClean="0"/>
              <a:t>transfer/scattered towards the viewing point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re-compute </a:t>
            </a:r>
            <a:r>
              <a:rPr lang="en-US" dirty="0"/>
              <a:t>the light scattering inside this sample </a:t>
            </a:r>
            <a:r>
              <a:rPr lang="en-US" dirty="0" smtClean="0"/>
              <a:t>space and use it afterwards as a reference for the calculations</a:t>
            </a:r>
          </a:p>
          <a:p>
            <a:pPr lvl="2"/>
            <a:r>
              <a:rPr lang="en-US" dirty="0" smtClean="0"/>
              <a:t>Up until the </a:t>
            </a:r>
            <a:r>
              <a:rPr lang="en-US" u="sng" dirty="0" smtClean="0"/>
              <a:t>2</a:t>
            </a:r>
            <a:r>
              <a:rPr lang="en-US" u="sng" baseline="30000" dirty="0" smtClean="0"/>
              <a:t>rd</a:t>
            </a:r>
            <a:r>
              <a:rPr lang="en-US" u="sng" dirty="0" smtClean="0"/>
              <a:t> order of path scattering</a:t>
            </a:r>
          </a:p>
          <a:p>
            <a:pPr lvl="2"/>
            <a:r>
              <a:rPr lang="en-US" dirty="0" smtClean="0"/>
              <a:t>Simulations lasted 1-2 min without and ~</a:t>
            </a:r>
            <a:r>
              <a:rPr lang="en-US" smtClean="0"/>
              <a:t>2 hours with </a:t>
            </a:r>
            <a:r>
              <a:rPr lang="en-US" dirty="0" smtClean="0"/>
              <a:t>clouds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565864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48478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Nishita </a:t>
            </a:r>
            <a:r>
              <a:rPr lang="en-US" dirty="0" smtClean="0">
                <a:solidFill>
                  <a:srgbClr val="0070C0"/>
                </a:solidFill>
              </a:rPr>
              <a:t>model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6752"/>
            <a:ext cx="7886700" cy="792088"/>
          </a:xfrm>
        </p:spPr>
        <p:txBody>
          <a:bodyPr>
            <a:normAutofit/>
          </a:bodyPr>
          <a:lstStyle/>
          <a:p>
            <a:r>
              <a:rPr lang="en-US" dirty="0" smtClean="0"/>
              <a:t>Earth from space: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:\Users\Zompo\Desktop\aueb thesis\images\Nishita_earthFromSpac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59" y="1159185"/>
            <a:ext cx="36480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Zompo\Desktop\aueb thesis\images\Nishita_cloud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5" y="3997100"/>
            <a:ext cx="7008614" cy="25009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2996952"/>
            <a:ext cx="803910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Clouds: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Preetham model (1999)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62017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Need for a real-time rendering sky lighting model</a:t>
            </a:r>
          </a:p>
          <a:p>
            <a:r>
              <a:rPr lang="en-US" sz="2400" dirty="0" smtClean="0"/>
              <a:t>Nishita’s model didn’t include the </a:t>
            </a:r>
            <a:r>
              <a:rPr lang="en-US" sz="2400" i="1" dirty="0" smtClean="0"/>
              <a:t>aerial perspective: </a:t>
            </a:r>
            <a:r>
              <a:rPr lang="en-US" sz="2400" dirty="0" smtClean="0"/>
              <a:t>the </a:t>
            </a:r>
            <a:r>
              <a:rPr lang="en-US" sz="2400" dirty="0"/>
              <a:t>hue/shading effects </a:t>
            </a:r>
            <a:r>
              <a:rPr lang="en-US" sz="2400" dirty="0" smtClean="0"/>
              <a:t>of the color of the sky due to scattering and the desaturation </a:t>
            </a:r>
            <a:r>
              <a:rPr lang="en-US" sz="2400" dirty="0"/>
              <a:t>and color shift of distant </a:t>
            </a:r>
            <a:r>
              <a:rPr lang="en-US" sz="2400" dirty="0" smtClean="0"/>
              <a:t>objects</a:t>
            </a:r>
          </a:p>
          <a:p>
            <a:r>
              <a:rPr lang="en-US" sz="2400" dirty="0" smtClean="0"/>
              <a:t>Difference between images: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068960"/>
            <a:ext cx="4486901" cy="2962688"/>
          </a:xfrm>
          <a:prstGeom prst="rect">
            <a:avLst/>
          </a:prstGeom>
        </p:spPr>
      </p:pic>
      <p:pic>
        <p:nvPicPr>
          <p:cNvPr id="5" name="Picture 4" descr="C:\Users\Zompo\Desktop\aueb thesis\images\aerialPerspective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649555"/>
            <a:ext cx="6895678" cy="2745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0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Preetham </a:t>
            </a:r>
            <a:r>
              <a:rPr lang="en-US" dirty="0" smtClean="0">
                <a:solidFill>
                  <a:srgbClr val="0070C0"/>
                </a:solidFill>
              </a:rPr>
              <a:t>model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7711"/>
          </a:xfrm>
        </p:spPr>
        <p:txBody>
          <a:bodyPr>
            <a:normAutofit fontScale="92500"/>
          </a:bodyPr>
          <a:lstStyle/>
          <a:p>
            <a:r>
              <a:rPr lang="en-US" sz="2400" dirty="0" smtClean="0"/>
              <a:t>The model should account for both </a:t>
            </a:r>
            <a:r>
              <a:rPr lang="en-US" sz="2400" u="sng" dirty="0" smtClean="0"/>
              <a:t>spectral radiance</a:t>
            </a:r>
            <a:r>
              <a:rPr lang="en-US" sz="2400" dirty="0" smtClean="0"/>
              <a:t> of the Sun, sky and the aerial perspective</a:t>
            </a:r>
          </a:p>
          <a:p>
            <a:r>
              <a:rPr lang="en-US" sz="2400" dirty="0" smtClean="0"/>
              <a:t>Must be </a:t>
            </a:r>
            <a:r>
              <a:rPr lang="en-US" sz="2400" u="sng" dirty="0" smtClean="0"/>
              <a:t>easy and fast to use</a:t>
            </a:r>
            <a:r>
              <a:rPr lang="en-US" sz="2400" dirty="0" smtClean="0"/>
              <a:t>: a parametric model</a:t>
            </a:r>
          </a:p>
          <a:p>
            <a:r>
              <a:rPr lang="en-US" sz="2400" dirty="0" smtClean="0"/>
              <a:t>Use Perez’s formula and compute A to E parameters analytically. Specifically:</a:t>
            </a:r>
          </a:p>
          <a:p>
            <a:pPr lvl="1"/>
            <a:r>
              <a:rPr lang="en-US" dirty="0" smtClean="0"/>
              <a:t>Generate reference images/data using Nishita’s model and fit them to the equation (non-linear optimization)</a:t>
            </a:r>
          </a:p>
          <a:p>
            <a:pPr lvl="1"/>
            <a:r>
              <a:rPr lang="en-US" dirty="0" smtClean="0"/>
              <a:t>Use only up to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of </a:t>
            </a:r>
            <a:r>
              <a:rPr lang="en-US" dirty="0" smtClean="0"/>
              <a:t>scattering (includes Rayleigh and Mie scattering)</a:t>
            </a:r>
          </a:p>
          <a:p>
            <a:pPr lvl="1"/>
            <a:r>
              <a:rPr lang="en-US" dirty="0" smtClean="0"/>
              <a:t>The coefficients become linear functions </a:t>
            </a:r>
            <a:r>
              <a:rPr lang="en-US" dirty="0"/>
              <a:t>of turbidity and the solar </a:t>
            </a:r>
            <a:r>
              <a:rPr lang="en-US" dirty="0" smtClean="0"/>
              <a:t>elevation</a:t>
            </a:r>
          </a:p>
          <a:p>
            <a:pPr lvl="1"/>
            <a:r>
              <a:rPr lang="en-US" dirty="0" smtClean="0"/>
              <a:t>Solutions are provided in two chroma channels (x, y) and the model provides way to convert to spectral-radiance data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Preetham </a:t>
            </a:r>
            <a:r>
              <a:rPr lang="en-US" dirty="0" smtClean="0">
                <a:solidFill>
                  <a:srgbClr val="0070C0"/>
                </a:solidFill>
              </a:rPr>
              <a:t>model - Results</a:t>
            </a:r>
            <a:endParaRPr lang="en-US" dirty="0"/>
          </a:p>
        </p:txBody>
      </p:sp>
      <p:pic>
        <p:nvPicPr>
          <p:cNvPr id="4" name="Content Placeholder 3" descr="C:\Users\Zompo\Desktop\aueb thesis\images\Preetham_morning_and_early_evening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36912"/>
            <a:ext cx="7589520" cy="3200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1690688"/>
                <a:ext cx="8039100" cy="7301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+mn-lt"/>
                  </a:rPr>
                  <a:t>Example of high turbidity images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+mn-lt"/>
                  </a:rPr>
                  <a:t>:</a:t>
                </a: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8"/>
                <a:ext cx="8039100" cy="730199"/>
              </a:xfrm>
              <a:prstGeom prst="rect">
                <a:avLst/>
              </a:prstGeom>
              <a:blipFill rotWithShape="0">
                <a:blip r:embed="rId3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15616" y="60159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Afternoon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6015954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Near Sunset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5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Preetham model with SH Lighting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Spherical Harmonic (SH) Lighting </a:t>
            </a:r>
            <a:r>
              <a:rPr lang="en-US" dirty="0" smtClean="0"/>
              <a:t>techniques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amily of</a:t>
            </a:r>
            <a:r>
              <a:rPr lang="en-US" dirty="0"/>
              <a:t> </a:t>
            </a:r>
            <a:r>
              <a:rPr lang="en-US" dirty="0" smtClean="0"/>
              <a:t>real-time rendering</a:t>
            </a:r>
            <a:r>
              <a:rPr lang="en-US" dirty="0"/>
              <a:t> </a:t>
            </a:r>
            <a:r>
              <a:rPr lang="en-US" dirty="0" smtClean="0"/>
              <a:t>techniques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roduce </a:t>
            </a:r>
            <a:r>
              <a:rPr lang="en-US" dirty="0"/>
              <a:t>highly realistic shading and </a:t>
            </a:r>
            <a:r>
              <a:rPr lang="en-US" dirty="0" smtClean="0"/>
              <a:t>shadowing </a:t>
            </a:r>
            <a:r>
              <a:rPr lang="en-US" dirty="0"/>
              <a:t>with comparatively little </a:t>
            </a:r>
            <a:r>
              <a:rPr lang="en-US" dirty="0" smtClean="0"/>
              <a:t>overhead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eplacing </a:t>
            </a:r>
            <a:r>
              <a:rPr lang="en-US" dirty="0"/>
              <a:t>parts of standard lighting equations with spherical </a:t>
            </a:r>
            <a:r>
              <a:rPr lang="en-US" dirty="0" smtClean="0"/>
              <a:t>functions (spherical harmonics as </a:t>
            </a:r>
            <a:r>
              <a:rPr lang="en-US" dirty="0"/>
              <a:t>a </a:t>
            </a:r>
            <a:r>
              <a:rPr lang="en-US" dirty="0" smtClean="0"/>
              <a:t>basis)</a:t>
            </a:r>
          </a:p>
          <a:p>
            <a:r>
              <a:rPr lang="en-US" dirty="0" smtClean="0"/>
              <a:t>Compute the SH weights </a:t>
            </a:r>
            <a:r>
              <a:rPr lang="en-US" dirty="0"/>
              <a:t>as </a:t>
            </a:r>
            <a:r>
              <a:rPr lang="en-US" dirty="0" smtClean="0"/>
              <a:t>polynomial functions </a:t>
            </a:r>
            <a:r>
              <a:rPr lang="en-US" dirty="0"/>
              <a:t>of the skylight model </a:t>
            </a:r>
            <a:r>
              <a:rPr lang="en-US" dirty="0" smtClean="0"/>
              <a:t>(Preetham) parameters:</a:t>
            </a:r>
          </a:p>
          <a:p>
            <a:pPr lvl="1"/>
            <a:r>
              <a:rPr lang="en-US" dirty="0" smtClean="0"/>
              <a:t>Sun’s azimuth value</a:t>
            </a:r>
          </a:p>
          <a:p>
            <a:pPr lvl="1"/>
            <a:r>
              <a:rPr lang="en-US" dirty="0" smtClean="0"/>
              <a:t>Turbidity</a:t>
            </a:r>
          </a:p>
          <a:p>
            <a:r>
              <a:rPr lang="en-US" dirty="0" smtClean="0"/>
              <a:t>Do a </a:t>
            </a:r>
            <a:r>
              <a:rPr lang="en-US" dirty="0"/>
              <a:t>polynomial two-dimensional non-linear least squares fit for the principal </a:t>
            </a:r>
            <a:r>
              <a:rPr lang="en-US" dirty="0" smtClean="0"/>
              <a:t>parameters:</a:t>
            </a:r>
          </a:p>
          <a:p>
            <a:pPr lvl="1"/>
            <a:r>
              <a:rPr lang="en-US" dirty="0"/>
              <a:t>achieve both negligible memory and computation </a:t>
            </a:r>
            <a:r>
              <a:rPr lang="en-US" dirty="0" smtClean="0"/>
              <a:t>costs</a:t>
            </a:r>
          </a:p>
          <a:p>
            <a:pPr lvl="1"/>
            <a:r>
              <a:rPr lang="en-US" dirty="0"/>
              <a:t>minimizing the mean reconstruction </a:t>
            </a:r>
            <a:r>
              <a:rPr lang="en-US" dirty="0" smtClean="0"/>
              <a:t>error</a:t>
            </a:r>
          </a:p>
          <a:p>
            <a:r>
              <a:rPr lang="en-US" dirty="0"/>
              <a:t>Gibbs phenomena suppression to remove ringing </a:t>
            </a:r>
            <a:r>
              <a:rPr lang="en-US" dirty="0" smtClean="0"/>
              <a:t>artifacts (on the hemisphere’s horizon)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Preetham model with SH </a:t>
            </a:r>
            <a:r>
              <a:rPr lang="en-US" dirty="0" smtClean="0">
                <a:solidFill>
                  <a:srgbClr val="0070C0"/>
                </a:solidFill>
              </a:rPr>
              <a:t>Lighting Simulation Demo with Scene</a:t>
            </a:r>
            <a:endParaRPr lang="en-US" dirty="0"/>
          </a:p>
        </p:txBody>
      </p:sp>
      <p:pic>
        <p:nvPicPr>
          <p:cNvPr id="4" name="Content Placeholder 3" descr="C:\Users\Zompo\Desktop\aueb thesis\images\SH_paper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97" y="1988840"/>
            <a:ext cx="5295805" cy="3832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Preetham </a:t>
            </a:r>
            <a:r>
              <a:rPr lang="en-US" dirty="0" smtClean="0">
                <a:solidFill>
                  <a:srgbClr val="0070C0"/>
                </a:solidFill>
              </a:rPr>
              <a:t>model: problems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556792"/>
                <a:ext cx="8047806" cy="462017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Empirically it is used in a limited range of turbidities (2-6)</a:t>
                </a:r>
              </a:p>
              <a:p>
                <a:r>
                  <a:rPr lang="en-US" dirty="0"/>
                  <a:t>Can be at most as good as Nishita’s model with 2</a:t>
                </a:r>
                <a:r>
                  <a:rPr lang="en-US" baseline="30000" dirty="0"/>
                  <a:t>nd</a:t>
                </a:r>
                <a:r>
                  <a:rPr lang="en-US" dirty="0"/>
                  <a:t> order of </a:t>
                </a:r>
                <a:r>
                  <a:rPr lang="en-US" dirty="0" smtClean="0"/>
                  <a:t>scattering</a:t>
                </a:r>
              </a:p>
              <a:p>
                <a:r>
                  <a:rPr lang="en-US" dirty="0"/>
                  <a:t>L</a:t>
                </a:r>
                <a:r>
                  <a:rPr lang="en-US" dirty="0" smtClean="0"/>
                  <a:t>imitations </a:t>
                </a:r>
                <a:r>
                  <a:rPr lang="en-US" dirty="0"/>
                  <a:t>of the Perez </a:t>
                </a:r>
                <a:r>
                  <a:rPr lang="en-US" dirty="0" smtClean="0"/>
                  <a:t>formula</a:t>
                </a:r>
              </a:p>
              <a:p>
                <a:r>
                  <a:rPr lang="en-US" dirty="0" smtClean="0"/>
                  <a:t>Optimization fitting used: coefficients as linear functions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0"/>
                <a:r>
                  <a:rPr lang="en-US" dirty="0"/>
                  <a:t>Preetham’s model could produce </a:t>
                </a:r>
                <a:r>
                  <a:rPr lang="en-US" i="1" u="sng" dirty="0"/>
                  <a:t>negative luminance values</a:t>
                </a:r>
                <a:r>
                  <a:rPr lang="en-US" dirty="0"/>
                  <a:t> (for turbidities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≤1.6</m:t>
                    </m:r>
                  </m:oMath>
                </a14:m>
                <a:r>
                  <a:rPr lang="en-US" dirty="0"/>
                  <a:t> and mainly during a sunset/sunrise)</a:t>
                </a:r>
              </a:p>
              <a:p>
                <a:r>
                  <a:rPr lang="en-US" dirty="0"/>
                  <a:t>For higher turbidities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≥6</m:t>
                        </m:r>
                      </m:e>
                    </m:d>
                  </m:oMath>
                </a14:m>
                <a:r>
                  <a:rPr lang="en-US" dirty="0"/>
                  <a:t> the </a:t>
                </a:r>
                <a:r>
                  <a:rPr lang="en-US" i="1" u="sng" dirty="0"/>
                  <a:t>luminance distribution is considerably </a:t>
                </a:r>
                <a:r>
                  <a:rPr lang="en-US" i="1" u="sng" dirty="0" smtClean="0"/>
                  <a:t>off</a:t>
                </a:r>
                <a:endParaRPr lang="en-US" u="sng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556792"/>
                <a:ext cx="8047806" cy="4620171"/>
              </a:xfrm>
              <a:blipFill rotWithShape="0">
                <a:blip r:embed="rId2"/>
                <a:stretch>
                  <a:fillRect l="-1212" t="-2639" r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</a:rPr>
              <a:t>Comparison of Preetham’s model with reference image from path tracer at sunrise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 descr="C:\Users\Zompo\Desktop\aueb thesis\images\PreethamReview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6"/>
            <a:ext cx="4297680" cy="475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44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3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Outline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Skylight?</a:t>
            </a:r>
          </a:p>
          <a:p>
            <a:r>
              <a:rPr lang="en-US" dirty="0" smtClean="0"/>
              <a:t>Skylight Models</a:t>
            </a:r>
          </a:p>
          <a:p>
            <a:r>
              <a:rPr lang="en-US" dirty="0"/>
              <a:t>An Analytic Model for Full Spectral Sky-Dome </a:t>
            </a:r>
            <a:r>
              <a:rPr lang="en-US" dirty="0" smtClean="0"/>
              <a:t>Radiance</a:t>
            </a:r>
          </a:p>
          <a:p>
            <a:r>
              <a:rPr lang="en-US" dirty="0" smtClean="0"/>
              <a:t>Skylight Web application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Physical-based models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Physics laws: size/density of particles in the atmosphere, atmospheric layers, dependent on the weather conditions, </a:t>
            </a:r>
            <a:r>
              <a:rPr lang="en-US" dirty="0"/>
              <a:t>humidity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Try to solve lighting equations using certain techniques like pre-computation</a:t>
            </a:r>
          </a:p>
          <a:p>
            <a:r>
              <a:rPr lang="en-US" dirty="0" smtClean="0"/>
              <a:t>Full </a:t>
            </a:r>
            <a:r>
              <a:rPr lang="en-US" dirty="0"/>
              <a:t>spectral radiance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More realistic results – more complex models</a:t>
            </a:r>
          </a:p>
          <a:p>
            <a:r>
              <a:rPr lang="en-US" dirty="0" smtClean="0"/>
              <a:t>Just like Nishita’s Model – they could be used as a base to build a more complete parametric model than Preetham’s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9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Physically-based simulation of twilight </a:t>
            </a:r>
            <a:r>
              <a:rPr lang="en-US" dirty="0" smtClean="0">
                <a:solidFill>
                  <a:srgbClr val="0070C0"/>
                </a:solidFill>
              </a:rPr>
              <a:t>phenomena (2005)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90689"/>
            <a:ext cx="8352928" cy="448627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authors state that in order to simulate the beautiful colors of the twilight sky, you need to take into account:</a:t>
            </a:r>
          </a:p>
          <a:p>
            <a:pPr lvl="1"/>
            <a:r>
              <a:rPr lang="en-US" dirty="0"/>
              <a:t>solar irradiance spectrum and its absorption in the ozone </a:t>
            </a:r>
            <a:r>
              <a:rPr lang="en-US" dirty="0" smtClean="0"/>
              <a:t>layer</a:t>
            </a:r>
            <a:endParaRPr lang="en-US" dirty="0"/>
          </a:p>
          <a:p>
            <a:pPr lvl="1"/>
            <a:r>
              <a:rPr lang="en-US" dirty="0"/>
              <a:t>wavelength-dependent refraction of direct sunlight in the </a:t>
            </a:r>
            <a:r>
              <a:rPr lang="en-US" dirty="0" smtClean="0"/>
              <a:t>atmosphere</a:t>
            </a:r>
            <a:endParaRPr lang="en-US" dirty="0"/>
          </a:p>
          <a:p>
            <a:pPr lvl="1"/>
            <a:r>
              <a:rPr lang="en-US" dirty="0"/>
              <a:t>climate-dependent composition and size distribution of aerosols / dust </a:t>
            </a:r>
            <a:r>
              <a:rPr lang="en-US" dirty="0" smtClean="0"/>
              <a:t>particles</a:t>
            </a:r>
            <a:endParaRPr lang="en-US" dirty="0"/>
          </a:p>
          <a:p>
            <a:pPr lvl="1"/>
            <a:r>
              <a:rPr lang="en-US" dirty="0"/>
              <a:t>height-dependent air, humidity, and aerosol </a:t>
            </a:r>
            <a:r>
              <a:rPr lang="en-US" dirty="0" smtClean="0"/>
              <a:t>density</a:t>
            </a:r>
            <a:endParaRPr lang="en-US" dirty="0"/>
          </a:p>
          <a:p>
            <a:pPr lvl="1"/>
            <a:r>
              <a:rPr lang="en-US" dirty="0"/>
              <a:t>Rayleigh scattering (air molecules) and Mie scattering (aerosols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radiative transfer (</a:t>
            </a:r>
            <a:r>
              <a:rPr lang="en-US" u="sng" dirty="0"/>
              <a:t>high-order multiple </a:t>
            </a:r>
            <a:r>
              <a:rPr lang="en-US" u="sng" dirty="0" smtClean="0"/>
              <a:t>scattering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shadow of the </a:t>
            </a:r>
            <a:r>
              <a:rPr lang="en-US" dirty="0" smtClean="0"/>
              <a:t>Earth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Physically-based simulation of twilight </a:t>
            </a:r>
            <a:r>
              <a:rPr lang="en-US" dirty="0" smtClean="0">
                <a:solidFill>
                  <a:srgbClr val="0070C0"/>
                </a:solidFill>
              </a:rPr>
              <a:t>phenomena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25625"/>
            <a:ext cx="8496944" cy="1675383"/>
          </a:xfrm>
        </p:spPr>
        <p:txBody>
          <a:bodyPr/>
          <a:lstStyle/>
          <a:p>
            <a:r>
              <a:rPr lang="en-US" dirty="0" smtClean="0"/>
              <a:t>5-step computational process for arbitrary observer: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Position of the Sun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Setup the optical and wavelength-dependent parameters of the atmosphere model (with </a:t>
            </a:r>
            <a:r>
              <a:rPr lang="en-US" sz="2000" i="1" dirty="0" smtClean="0"/>
              <a:t>OPAC</a:t>
            </a:r>
            <a:r>
              <a:rPr lang="en-US" sz="2000" dirty="0" smtClean="0"/>
              <a:t> software)</a:t>
            </a:r>
            <a:endParaRPr lang="en-US" sz="2000" dirty="0"/>
          </a:p>
        </p:txBody>
      </p:sp>
      <p:pic>
        <p:nvPicPr>
          <p:cNvPr id="4" name="Picture 3" descr="C:\Users\Zompo\Desktop\aueb thesis\images\Haber_spherical_parametric_mode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669" y="3501008"/>
            <a:ext cx="4572000" cy="30118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3212977"/>
            <a:ext cx="3940134" cy="3645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 startAt="3"/>
            </a:pPr>
            <a:r>
              <a:rPr lang="en-US" dirty="0"/>
              <a:t>D</a:t>
            </a:r>
            <a:r>
              <a:rPr lang="en-US" dirty="0" smtClean="0"/>
              <a:t>irect illumination (Sun)</a:t>
            </a:r>
          </a:p>
          <a:p>
            <a:pPr lvl="2"/>
            <a:r>
              <a:rPr lang="en-US" dirty="0" smtClean="0"/>
              <a:t>Refraction</a:t>
            </a:r>
            <a:endParaRPr lang="en-US" dirty="0"/>
          </a:p>
          <a:p>
            <a:pPr lvl="2"/>
            <a:r>
              <a:rPr lang="en-US" dirty="0"/>
              <a:t>O</a:t>
            </a:r>
            <a:r>
              <a:rPr lang="en-US" dirty="0" smtClean="0"/>
              <a:t>zone layer</a:t>
            </a:r>
          </a:p>
          <a:p>
            <a:pPr lvl="2"/>
            <a:r>
              <a:rPr lang="en-US" dirty="0" smtClean="0"/>
              <a:t>Earth’s shadow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 smtClean="0"/>
              <a:t>Indirect illumination</a:t>
            </a:r>
            <a:endParaRPr lang="en-US" dirty="0"/>
          </a:p>
          <a:p>
            <a:pPr lvl="2"/>
            <a:r>
              <a:rPr lang="en-US" dirty="0" smtClean="0"/>
              <a:t>simulate multiple scattering events between the cells</a:t>
            </a:r>
          </a:p>
          <a:p>
            <a:pPr lvl="2"/>
            <a:r>
              <a:rPr lang="en-US" dirty="0" smtClean="0"/>
              <a:t>use approximations</a:t>
            </a:r>
          </a:p>
          <a:p>
            <a:pPr lvl="2"/>
            <a:r>
              <a:rPr lang="en-US" dirty="0" smtClean="0"/>
              <a:t>optimized volume radiosity algorithm</a:t>
            </a:r>
          </a:p>
          <a:p>
            <a:pPr marL="914400" lvl="1" indent="-457200">
              <a:buFont typeface="+mj-lt"/>
              <a:buAutoNum type="arabicPeriod" startAt="5"/>
            </a:pPr>
            <a:r>
              <a:rPr lang="en-US" dirty="0" smtClean="0"/>
              <a:t>Convert illuminated atmosphere into RGB sky texture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2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Physically-based simulation of twilight phenomena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Simulation time: </a:t>
            </a:r>
            <a:r>
              <a:rPr lang="en-US" sz="2400" dirty="0" smtClean="0">
                <a:solidFill>
                  <a:srgbClr val="FF000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∼</a:t>
            </a:r>
            <a:r>
              <a:rPr lang="en-US" sz="2400" dirty="0" smtClean="0">
                <a:solidFill>
                  <a:srgbClr val="FF0000"/>
                </a:solidFill>
              </a:rPr>
              <a:t>2 hours</a:t>
            </a:r>
          </a:p>
          <a:p>
            <a:r>
              <a:rPr lang="en-US" sz="2400" dirty="0" smtClean="0"/>
              <a:t>Multiple scattering with </a:t>
            </a:r>
            <a:r>
              <a:rPr lang="en-US" sz="2400" dirty="0">
                <a:solidFill>
                  <a:schemeClr val="accent3"/>
                </a:solidFill>
              </a:rPr>
              <a:t>five scattering </a:t>
            </a:r>
            <a:r>
              <a:rPr lang="en-US" sz="2400" dirty="0" smtClean="0">
                <a:solidFill>
                  <a:schemeClr val="accent3"/>
                </a:solidFill>
              </a:rPr>
              <a:t>events</a:t>
            </a:r>
          </a:p>
          <a:p>
            <a:r>
              <a:rPr lang="en-US" sz="2400" dirty="0" smtClean="0"/>
              <a:t>Sky radiances with less than </a:t>
            </a:r>
            <a:r>
              <a:rPr lang="en-US" sz="2400" dirty="0" smtClean="0">
                <a:solidFill>
                  <a:srgbClr val="00B050"/>
                </a:solidFill>
              </a:rPr>
              <a:t>1% maximum error</a:t>
            </a:r>
          </a:p>
          <a:p>
            <a:r>
              <a:rPr lang="en-US" sz="2400" dirty="0" smtClean="0"/>
              <a:t>Model does not include ground albedo or clouds</a:t>
            </a:r>
          </a:p>
          <a:p>
            <a:r>
              <a:rPr lang="en-US" sz="2400" dirty="0" smtClean="0"/>
              <a:t>Different climate conditions:</a:t>
            </a:r>
            <a:endParaRPr lang="en-US" sz="2400" dirty="0"/>
          </a:p>
        </p:txBody>
      </p:sp>
      <p:pic>
        <p:nvPicPr>
          <p:cNvPr id="4" name="Picture 3" descr="C:\Users\Zompo\Desktop\aueb thesis\images\HanerResult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221088"/>
            <a:ext cx="7687766" cy="230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7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Bruneton’s model (2008)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56792"/>
            <a:ext cx="7886700" cy="259752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Includes ground albedo</a:t>
            </a:r>
          </a:p>
          <a:p>
            <a:r>
              <a:rPr lang="en-US" dirty="0"/>
              <a:t>Rayleigh and Mie multiple </a:t>
            </a:r>
            <a:r>
              <a:rPr lang="en-US" dirty="0" smtClean="0"/>
              <a:t>scattering</a:t>
            </a:r>
          </a:p>
          <a:p>
            <a:r>
              <a:rPr lang="en-US" dirty="0" smtClean="0"/>
              <a:t>Renders mountain’s </a:t>
            </a:r>
            <a:r>
              <a:rPr lang="en-US" dirty="0"/>
              <a:t>shadows and light </a:t>
            </a:r>
            <a:r>
              <a:rPr lang="en-US" dirty="0" smtClean="0"/>
              <a:t>shafts</a:t>
            </a:r>
          </a:p>
          <a:p>
            <a:r>
              <a:rPr lang="en-US" dirty="0" smtClean="0"/>
              <a:t>Exact computation </a:t>
            </a:r>
            <a:r>
              <a:rPr lang="en-US" dirty="0"/>
              <a:t>for zero and single </a:t>
            </a:r>
            <a:r>
              <a:rPr lang="en-US" dirty="0" smtClean="0"/>
              <a:t>scattering</a:t>
            </a:r>
          </a:p>
          <a:p>
            <a:r>
              <a:rPr lang="en-US" dirty="0" smtClean="0"/>
              <a:t>Incremental approximated calculation of higher </a:t>
            </a:r>
            <a:r>
              <a:rPr lang="en-US" dirty="0"/>
              <a:t>scattering </a:t>
            </a:r>
            <a:r>
              <a:rPr lang="en-US" dirty="0" smtClean="0"/>
              <a:t>orders (until 5</a:t>
            </a:r>
            <a:r>
              <a:rPr lang="en-US" baseline="30000" dirty="0" smtClean="0"/>
              <a:t>th</a:t>
            </a:r>
            <a:r>
              <a:rPr lang="en-US" dirty="0" smtClean="0"/>
              <a:t> order)</a:t>
            </a:r>
          </a:p>
          <a:p>
            <a:r>
              <a:rPr lang="en-US" dirty="0" smtClean="0"/>
              <a:t>Algorithm ignores </a:t>
            </a:r>
            <a:r>
              <a:rPr lang="en-US" dirty="0"/>
              <a:t>occlusion </a:t>
            </a:r>
            <a:r>
              <a:rPr lang="en-US" dirty="0" smtClean="0"/>
              <a:t>effects</a:t>
            </a:r>
          </a:p>
          <a:p>
            <a:r>
              <a:rPr lang="en-US" dirty="0" smtClean="0"/>
              <a:t>Implementation is GPU-based (5 seconds for total calculations) </a:t>
            </a:r>
          </a:p>
          <a:p>
            <a:r>
              <a:rPr lang="en-US" dirty="0" smtClean="0"/>
              <a:t>Applicable </a:t>
            </a:r>
            <a:r>
              <a:rPr lang="en-US" dirty="0"/>
              <a:t>for any viewpoint from ground to </a:t>
            </a:r>
            <a:r>
              <a:rPr lang="en-US" dirty="0" smtClean="0"/>
              <a:t>space</a:t>
            </a:r>
            <a:endParaRPr lang="en-US" dirty="0"/>
          </a:p>
        </p:txBody>
      </p:sp>
      <p:pic>
        <p:nvPicPr>
          <p:cNvPr id="6" name="Content Placeholder 5" descr="C:\Users\Zompo\Desktop\aueb thesis\images\PreComputedAtmosphericScattering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933056"/>
            <a:ext cx="6657791" cy="258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Zompo\Desktop\aueb thesis\images\BrunetsModelResult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652" y="1342256"/>
            <a:ext cx="5943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24748" y="2276872"/>
            <a:ext cx="2507092" cy="129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Night Sky model (2001)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4"/>
            <a:ext cx="3886200" cy="491574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All light sources from a night sky: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stronomical </a:t>
            </a:r>
            <a:r>
              <a:rPr lang="en-US" dirty="0"/>
              <a:t>data for </a:t>
            </a:r>
            <a:r>
              <a:rPr lang="en-US" dirty="0" smtClean="0"/>
              <a:t>the calculations</a:t>
            </a:r>
          </a:p>
          <a:p>
            <a:r>
              <a:rPr lang="en-US" dirty="0"/>
              <a:t>multiple scattering in the </a:t>
            </a:r>
            <a:r>
              <a:rPr lang="en-US" dirty="0" smtClean="0"/>
              <a:t>atmosphere (Nishita’s model – 2</a:t>
            </a:r>
            <a:r>
              <a:rPr lang="en-US" baseline="30000" dirty="0" smtClean="0"/>
              <a:t>nd</a:t>
            </a:r>
            <a:r>
              <a:rPr lang="en-US" dirty="0" smtClean="0"/>
              <a:t> scattering order)</a:t>
            </a:r>
          </a:p>
          <a:p>
            <a:r>
              <a:rPr lang="en-US" dirty="0" smtClean="0"/>
              <a:t>Rendering time: 30secs - 2min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91574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Model: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“impression of night”: use a </a:t>
            </a:r>
            <a:r>
              <a:rPr lang="en-US" i="1" dirty="0"/>
              <a:t>perceptually based tone-mapping </a:t>
            </a:r>
            <a:r>
              <a:rPr lang="en-US" i="1" dirty="0" smtClean="0"/>
              <a:t>algorithm </a:t>
            </a:r>
            <a:r>
              <a:rPr lang="en-US" dirty="0" smtClean="0"/>
              <a:t>after running the Monte-Carlo ray tracer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C:\Users\Zompo\Desktop\aueb thesis\images\lightSourcesAtNigh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420888"/>
            <a:ext cx="3886200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Zompo\Desktop\aueb thesis\images\MoonAndStar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14970"/>
            <a:ext cx="5943600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Zompo\Desktop\aueb thesis\images\NightModelComponents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266" y="2122909"/>
            <a:ext cx="3995420" cy="2818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02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Solene: a Daylight Simulation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7886700" cy="260240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imulating </a:t>
            </a:r>
            <a:r>
              <a:rPr lang="en-US" sz="2000" dirty="0"/>
              <a:t>sunshine, lighting and thermal radiation on urban </a:t>
            </a:r>
            <a:r>
              <a:rPr lang="en-US" sz="2000" dirty="0" smtClean="0"/>
              <a:t>territories/morphologies </a:t>
            </a:r>
            <a:r>
              <a:rPr lang="en-US" sz="2000" dirty="0"/>
              <a:t>and indoor architectural </a:t>
            </a:r>
            <a:r>
              <a:rPr lang="en-US" sz="2000" dirty="0" smtClean="0"/>
              <a:t>spaces</a:t>
            </a:r>
          </a:p>
          <a:p>
            <a:r>
              <a:rPr lang="en-US" sz="2000" dirty="0" smtClean="0"/>
              <a:t>Same approach for indoors and outdoors</a:t>
            </a:r>
          </a:p>
          <a:p>
            <a:r>
              <a:rPr lang="en-US" sz="2000" dirty="0" smtClean="0"/>
              <a:t>Support for multiple glazing/transparent surfaces</a:t>
            </a:r>
          </a:p>
          <a:p>
            <a:r>
              <a:rPr lang="en-US" sz="2000" dirty="0" smtClean="0"/>
              <a:t>No restrictions on the input geometry</a:t>
            </a:r>
          </a:p>
          <a:p>
            <a:r>
              <a:rPr lang="en-US" sz="2000" dirty="0" smtClean="0"/>
              <a:t>No </a:t>
            </a:r>
            <a:r>
              <a:rPr lang="en-US" sz="2000" dirty="0"/>
              <a:t>limited sky </a:t>
            </a:r>
            <a:r>
              <a:rPr lang="en-US" sz="2000" dirty="0" smtClean="0"/>
              <a:t>conditions (CIE): use of Perez formula</a:t>
            </a:r>
          </a:p>
          <a:p>
            <a:r>
              <a:rPr lang="en-US" sz="2000" dirty="0" smtClean="0"/>
              <a:t>Triangulation of sky dome into patches:</a:t>
            </a:r>
            <a:endParaRPr lang="en-US" sz="2000" dirty="0"/>
          </a:p>
        </p:txBody>
      </p:sp>
      <p:pic>
        <p:nvPicPr>
          <p:cNvPr id="5" name="Content Placeholder 4" descr="C:\Users\Zompo\Desktop\aueb thesis\images\Solene1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88" y="4427535"/>
            <a:ext cx="5907849" cy="1874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88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Zompo\Desktop\aueb thesis\images\Transparenci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484785"/>
            <a:ext cx="7471742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5966"/>
            <a:ext cx="7886700" cy="130472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Solene’s luminance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71342" cy="469063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Divide the scene also into patches and sum the luminance of all sky patches that are visible to every one</a:t>
            </a:r>
          </a:p>
          <a:p>
            <a:r>
              <a:rPr lang="en-US" sz="2000" dirty="0" smtClean="0"/>
              <a:t>Calculate luminance of “invisible” areas:</a:t>
            </a:r>
          </a:p>
          <a:p>
            <a:pPr lvl="1"/>
            <a:r>
              <a:rPr lang="en-US" sz="1600" dirty="0"/>
              <a:t>by reflected light from other </a:t>
            </a:r>
            <a:r>
              <a:rPr lang="en-US" sz="1600" dirty="0" smtClean="0"/>
              <a:t>surfaces</a:t>
            </a:r>
          </a:p>
          <a:p>
            <a:pPr lvl="1"/>
            <a:r>
              <a:rPr lang="en-US" sz="1600" dirty="0" smtClean="0"/>
              <a:t>Patches are small enough (constant received and reflected energy)</a:t>
            </a:r>
          </a:p>
          <a:p>
            <a:pPr lvl="1"/>
            <a:r>
              <a:rPr lang="en-US" sz="1600" dirty="0" smtClean="0"/>
              <a:t>No re-emission to the sky</a:t>
            </a:r>
          </a:p>
          <a:p>
            <a:pPr lvl="1"/>
            <a:r>
              <a:rPr lang="en-US" sz="1600" dirty="0" smtClean="0"/>
              <a:t>Surfaces are opaque and Lambertian</a:t>
            </a:r>
          </a:p>
          <a:p>
            <a:r>
              <a:rPr lang="en-US" sz="2000" dirty="0" smtClean="0"/>
              <a:t>Radiosity model: every patch exchanges luminous energy with other patch (use of a hidden surface removal process)</a:t>
            </a:r>
            <a:endParaRPr lang="en-US" sz="2000" dirty="0"/>
          </a:p>
        </p:txBody>
      </p:sp>
      <p:pic>
        <p:nvPicPr>
          <p:cNvPr id="6" name="Content Placeholder 5" descr="C:\Users\Zompo\Desktop\aueb thesis\images\RadiosityPatch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0689"/>
            <a:ext cx="3943350" cy="27464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92152" y="4653136"/>
            <a:ext cx="4023198" cy="193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Glazing areas not as new diffuse light sources but acting both as:</a:t>
            </a:r>
          </a:p>
          <a:p>
            <a:pPr lvl="1"/>
            <a:r>
              <a:rPr lang="en-US" sz="1600" dirty="0" smtClean="0"/>
              <a:t>normal </a:t>
            </a:r>
            <a:r>
              <a:rPr lang="en-US" sz="1600" dirty="0"/>
              <a:t>opaque </a:t>
            </a:r>
            <a:r>
              <a:rPr lang="en-US" sz="1600" dirty="0" smtClean="0"/>
              <a:t>patches</a:t>
            </a:r>
          </a:p>
          <a:p>
            <a:pPr lvl="1"/>
            <a:r>
              <a:rPr lang="en-US" sz="1600" dirty="0"/>
              <a:t>transparent </a:t>
            </a:r>
            <a:r>
              <a:rPr lang="en-US" sz="1600" dirty="0" smtClean="0"/>
              <a:t>surfaces (transmission factor – different for each side)</a:t>
            </a:r>
          </a:p>
          <a:p>
            <a:r>
              <a:rPr lang="en-US" sz="2000" dirty="0" smtClean="0"/>
              <a:t>Multi-reflections can be calculated analytically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23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4664"/>
            <a:ext cx="8263830" cy="172819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 Analytic Model for Full Spectral Sky-Dome Radiance 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2012)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000500" cy="455570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Full-spectral (including the UV range)</a:t>
            </a:r>
          </a:p>
          <a:p>
            <a:r>
              <a:rPr lang="en-US" sz="2200" dirty="0"/>
              <a:t>Includes effect of ground </a:t>
            </a:r>
            <a:r>
              <a:rPr lang="en-US" sz="2200" dirty="0" smtClean="0"/>
              <a:t>albedo</a:t>
            </a:r>
          </a:p>
          <a:p>
            <a:r>
              <a:rPr lang="en-US" sz="2200" dirty="0" smtClean="0"/>
              <a:t>For viewers at the surface of the earth</a:t>
            </a:r>
          </a:p>
          <a:p>
            <a:r>
              <a:rPr lang="en-US" sz="2200" dirty="0" smtClean="0"/>
              <a:t>Parametric – based on Perez’s mathematical formula and Preetham’s fitting to radiance data</a:t>
            </a:r>
          </a:p>
          <a:p>
            <a:r>
              <a:rPr lang="en-US" sz="2200" dirty="0" smtClean="0"/>
              <a:t>Implement a path tracer that simulates brute force simulation of radiative transfer in the atmosphere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Rays with no scattering were excluded – no solar disk (optimization stability – better parametric fitting to the dataset)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/>
              <a:t>Simulations can last 40min to 3hours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99992" y="1825624"/>
                <a:ext cx="4104456" cy="50323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200" u="sng" dirty="0" smtClean="0"/>
                  <a:t>Model for path tracer includes</a:t>
                </a:r>
                <a:r>
                  <a:rPr lang="en-US" sz="2200" dirty="0" smtClean="0"/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/>
                  <a:t>Interactions of light with the ground </a:t>
                </a:r>
                <a:r>
                  <a:rPr lang="en-US" sz="1900" dirty="0" smtClean="0"/>
                  <a:t>(reflection models)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/>
                  <a:t>Scattering events within the atmosphere are affected either by air molecules (</a:t>
                </a:r>
                <a:r>
                  <a:rPr lang="en-US" sz="1900" i="1" dirty="0"/>
                  <a:t>Rayleigh</a:t>
                </a:r>
                <a:r>
                  <a:rPr lang="en-US" sz="1900" dirty="0"/>
                  <a:t> </a:t>
                </a:r>
                <a:r>
                  <a:rPr lang="en-US" sz="1900" i="1" dirty="0"/>
                  <a:t>scattering</a:t>
                </a:r>
                <a:r>
                  <a:rPr lang="en-US" sz="1900" dirty="0"/>
                  <a:t>) or by aerosols (</a:t>
                </a:r>
                <a:r>
                  <a:rPr lang="en-US" sz="1900" i="1" dirty="0"/>
                  <a:t>Mie</a:t>
                </a:r>
                <a:r>
                  <a:rPr lang="en-US" sz="1900" dirty="0"/>
                  <a:t> </a:t>
                </a:r>
                <a:r>
                  <a:rPr lang="en-US" sz="1900" i="1" dirty="0"/>
                  <a:t>scattering</a:t>
                </a:r>
                <a:r>
                  <a:rPr lang="en-US" sz="1900" dirty="0" smtClean="0"/>
                  <a:t>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 smtClean="0"/>
                  <a:t>Earth as a sphere with Lambertian surface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 smtClean="0"/>
                  <a:t>Atmosphere level modeled as a biggest sphere (100km)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 smtClean="0"/>
                  <a:t>Ray that hits the atmosphere level is checked for collision with the Sun: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700" dirty="0" smtClean="0"/>
                  <a:t>Parallel rendering Suns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700" dirty="0" smtClean="0"/>
                  <a:t>Exploiting azimuth’s angle symmetry</a:t>
                </a:r>
                <a:endParaRPr lang="en-US" sz="17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900" dirty="0" smtClean="0"/>
                  <a:t>For turbidities 1-10, albedo 0-1 and for 11 spectral channel generate 46 </a:t>
                </a:r>
                <a:r>
                  <a:rPr lang="en-US" sz="1900" dirty="0"/>
                  <a:t>images </a:t>
                </a:r>
                <a:r>
                  <a:rPr lang="en-US" sz="1900" dirty="0" smtClean="0"/>
                  <a:t>with </a:t>
                </a:r>
                <a:r>
                  <a:rPr lang="en-US" sz="1900" dirty="0"/>
                  <a:t>solar elevation 0</a:t>
                </a:r>
                <a:r>
                  <a:rPr lang="en-US" sz="1900" dirty="0" smtClean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° </a:t>
                </a:r>
                <a:r>
                  <a:rPr lang="en-US" sz="1900" dirty="0" smtClean="0"/>
                  <a:t>- 90</a:t>
                </a:r>
                <a:r>
                  <a:rPr lang="en-US" sz="1900" dirty="0" smtClean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°: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∗90°</m:t>
                    </m:r>
                  </m:oMath>
                </a14:m>
                <a:endParaRPr lang="en-US" sz="19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99992" y="1825624"/>
                <a:ext cx="4104456" cy="5032376"/>
              </a:xfrm>
              <a:blipFill rotWithShape="0">
                <a:blip r:embed="rId3"/>
                <a:stretch>
                  <a:fillRect l="-1337" t="-2179" r="-1783" b="-5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6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Hosek-Wilkie model: Path tracer results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Different turbidities:</a:t>
            </a:r>
          </a:p>
          <a:p>
            <a:r>
              <a:rPr lang="en-US" dirty="0" smtClean="0"/>
              <a:t>Importance on the</a:t>
            </a:r>
          </a:p>
          <a:p>
            <a:pPr lvl="1"/>
            <a:r>
              <a:rPr lang="en-US" dirty="0" smtClean="0"/>
              <a:t>Simulation of sunset colors</a:t>
            </a:r>
          </a:p>
          <a:p>
            <a:pPr lvl="1"/>
            <a:r>
              <a:rPr lang="en-US" dirty="0" smtClean="0"/>
              <a:t>The effect of ground albedo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4281111"/>
            <a:ext cx="3799334" cy="2172225"/>
          </a:xfrm>
          <a:prstGeom prst="rect">
            <a:avLst/>
          </a:prstGeom>
        </p:spPr>
      </p:pic>
      <p:pic>
        <p:nvPicPr>
          <p:cNvPr id="7" name="Content Placeholder 6" descr="C:\Users\Zompo\Desktop\aueb thesis\images\pathTracerResults1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14" y="1825624"/>
            <a:ext cx="3984941" cy="4627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58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Why skylight?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build better model to use in: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ideo games (instead of skyboxes): more natural and </a:t>
            </a:r>
            <a:r>
              <a:rPr lang="en-US" i="1" dirty="0" smtClean="0"/>
              <a:t>colorful</a:t>
            </a:r>
            <a:r>
              <a:rPr lang="en-US" dirty="0" smtClean="0"/>
              <a:t> images of the sky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light </a:t>
            </a:r>
            <a:r>
              <a:rPr lang="en-US" dirty="0"/>
              <a:t>and driving </a:t>
            </a:r>
            <a:r>
              <a:rPr lang="en-US" dirty="0" smtClean="0"/>
              <a:t>simulations</a:t>
            </a:r>
          </a:p>
          <a:p>
            <a:pPr lvl="1"/>
            <a:r>
              <a:rPr lang="en-US" dirty="0" smtClean="0"/>
              <a:t>Virtual </a:t>
            </a:r>
            <a:r>
              <a:rPr lang="en-US" dirty="0"/>
              <a:t>worlds and even animated </a:t>
            </a:r>
            <a:r>
              <a:rPr lang="en-US" dirty="0" smtClean="0"/>
              <a:t>movies</a:t>
            </a:r>
          </a:p>
          <a:p>
            <a:pPr lvl="1"/>
            <a:r>
              <a:rPr lang="en-US" dirty="0" smtClean="0"/>
              <a:t>Design/Architectural Applications (need for a proper Luminance model)</a:t>
            </a:r>
          </a:p>
          <a:p>
            <a:pPr lvl="1"/>
            <a:r>
              <a:rPr lang="en-US" dirty="0" smtClean="0"/>
              <a:t>Astronomical Applications: NASA World Wind, Google Earth, Celestia, Space Engine</a:t>
            </a:r>
          </a:p>
        </p:txBody>
      </p:sp>
    </p:spTree>
    <p:extLst>
      <p:ext uri="{BB962C8B-B14F-4D97-AF65-F5344CB8AC3E}">
        <p14:creationId xmlns:p14="http://schemas.microsoft.com/office/powerpoint/2010/main" val="31611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Zompo\Desktop\aueb thesis\images\CoordinateSystemHosek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5044"/>
            <a:ext cx="357187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Hosek-Wilkie </a:t>
            </a:r>
            <a:r>
              <a:rPr lang="en-US" dirty="0" smtClean="0">
                <a:solidFill>
                  <a:srgbClr val="0070C0"/>
                </a:solidFill>
              </a:rPr>
              <a:t>mathematical framework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3140969"/>
                <a:ext cx="5311502" cy="24482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600" dirty="0" smtClean="0"/>
                  <a:t>Improve upon the Perez formula:</a:t>
                </a:r>
              </a:p>
              <a:p>
                <a:pPr lvl="1"/>
                <a:r>
                  <a:rPr lang="en-US" dirty="0" smtClean="0"/>
                  <a:t>For high turbidities the Mie anisotropic scattering becomes more effective (</a:t>
                </a:r>
                <a:r>
                  <a:rPr lang="el-GR" dirty="0" smtClean="0"/>
                  <a:t>χ</a:t>
                </a:r>
                <a:r>
                  <a:rPr lang="en-US" dirty="0" smtClean="0"/>
                  <a:t> term) – produce the aureole around the Sun and the horizon</a:t>
                </a:r>
              </a:p>
              <a:p>
                <a:pPr lvl="1"/>
                <a:r>
                  <a:rPr lang="en-US" dirty="0"/>
                  <a:t>P</a:t>
                </a:r>
                <a:r>
                  <a:rPr lang="en-US" dirty="0" smtClean="0"/>
                  <a:t>roduce </a:t>
                </a:r>
                <a:r>
                  <a:rPr lang="en-US" dirty="0"/>
                  <a:t>a smoother luminance gradient around the </a:t>
                </a:r>
                <a:r>
                  <a:rPr lang="en-US" dirty="0" smtClean="0"/>
                  <a:t>zenith (</a:t>
                </a:r>
                <a:r>
                  <a:rPr lang="en-US" dirty="0"/>
                  <a:t>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=90°</m:t>
                        </m:r>
                      </m:e>
                    </m:d>
                  </m:oMath>
                </a14:m>
                <a:r>
                  <a:rPr lang="en-US" dirty="0" smtClean="0"/>
                  <a:t> the term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 smtClean="0"/>
                  <a:t> becomes undefined: adding 0.01 solves the extremely bright rim around horizon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3140969"/>
                <a:ext cx="5311502" cy="2448272"/>
              </a:xfrm>
              <a:blipFill rotWithShape="0">
                <a:blip r:embed="rId3"/>
                <a:stretch>
                  <a:fillRect l="-1033" t="-4478" r="-689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650" y="1690689"/>
                <a:ext cx="5167486" cy="1090239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𝐻𝑜𝑠𝑒𝑘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𝑊𝑖𝑙𝑘𝑖𝑒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+0.01</m:t>
                                </m:r>
                              </m:den>
                            </m:f>
                          </m:sup>
                        </m:sSup>
                      </m:e>
                    </m:d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𝛪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650" y="1690689"/>
                <a:ext cx="5167486" cy="1090239"/>
              </a:xfrm>
              <a:blipFill rotWithShape="0">
                <a:blip r:embed="rId7"/>
                <a:stretch>
                  <a:fillRect t="-29609" r="-3302" b="-66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59975" y="4118801"/>
                <a:ext cx="3375988" cy="829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𝑐𝑜𝑠𝑎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75" y="4118801"/>
                <a:ext cx="3375988" cy="82965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7584" y="2537749"/>
                <a:ext cx="31588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𝐻𝑜𝑠𝑒𝑘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𝑊𝑖𝑙𝑘𝑖𝑒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𝛭𝜆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537749"/>
                <a:ext cx="315887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628650" y="5589240"/>
                <a:ext cx="7886700" cy="10801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C is added for normalization purposes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𝛭𝜆</m:t>
                        </m:r>
                      </m:sub>
                    </m:sSub>
                  </m:oMath>
                </a14:m>
                <a:r>
                  <a:rPr lang="en-US" dirty="0"/>
                  <a:t> comes from a random point in the upper hemisphere)</a:t>
                </a:r>
              </a:p>
              <a:p>
                <a:pPr lvl="1"/>
                <a:r>
                  <a:rPr lang="en-US" dirty="0"/>
                  <a:t>No dusk conditions – negative solar elevations (would need further parameterization)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89240"/>
                <a:ext cx="7886700" cy="1080120"/>
              </a:xfrm>
              <a:prstGeom prst="rect">
                <a:avLst/>
              </a:prstGeom>
              <a:blipFill rotWithShape="0">
                <a:blip r:embed="rId12"/>
                <a:stretch>
                  <a:fillRect t="-10734" r="-15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48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Hosek-Wilkie model: calculating the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200" dirty="0" smtClean="0"/>
                  <a:t>9 parameters (</a:t>
                </a:r>
                <a:r>
                  <a:rPr lang="en-US" sz="2200" i="1" dirty="0" smtClean="0"/>
                  <a:t>A-I</a:t>
                </a:r>
                <a:r>
                  <a:rPr lang="en-US" sz="2200" dirty="0" smtClean="0"/>
                  <a:t>) instead of 5</a:t>
                </a:r>
              </a:p>
              <a:p>
                <a:r>
                  <a:rPr lang="en-US" sz="2200" dirty="0" smtClean="0"/>
                  <a:t>Preetham used linear functions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200" dirty="0" smtClean="0"/>
                  <a:t> </a:t>
                </a:r>
                <a:r>
                  <a:rPr lang="en-US" sz="2200" dirty="0" smtClean="0"/>
                  <a:t>to capture non-linear changes in the radiance distribution: now use of </a:t>
                </a:r>
                <a:r>
                  <a:rPr lang="en-US" sz="2200" u="sng" dirty="0" smtClean="0"/>
                  <a:t>5</a:t>
                </a:r>
                <a:r>
                  <a:rPr lang="en-US" sz="2200" u="sng" baseline="30000" dirty="0" smtClean="0"/>
                  <a:t>th</a:t>
                </a:r>
                <a:r>
                  <a:rPr lang="en-US" sz="2200" u="sng" dirty="0" smtClean="0"/>
                  <a:t> order Bezier curves</a:t>
                </a:r>
                <a:r>
                  <a:rPr lang="en-US" sz="2200" dirty="0" smtClean="0"/>
                  <a:t> to </a:t>
                </a:r>
                <a:r>
                  <a:rPr lang="en-US" sz="2200" dirty="0"/>
                  <a:t>fit </a:t>
                </a:r>
                <a:r>
                  <a:rPr lang="en-US" sz="2200" dirty="0" smtClean="0"/>
                  <a:t>the reference data</a:t>
                </a:r>
                <a:endParaRPr lang="en-US" sz="2200" dirty="0"/>
              </a:p>
              <a:p>
                <a:r>
                  <a:rPr lang="en-US" sz="2200" u="sng" dirty="0"/>
                  <a:t>F</a:t>
                </a:r>
                <a:r>
                  <a:rPr lang="en-US" sz="2200" dirty="0" smtClean="0"/>
                  <a:t>or </a:t>
                </a:r>
                <a:r>
                  <a:rPr lang="en-US" sz="2200" dirty="0"/>
                  <a:t>each wavelength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200" dirty="0"/>
                  <a:t>, a 4D-table is created: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1,…,10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1,…,9</m:t>
                            </m:r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∈{1,…,6}</m:t>
                        </m:r>
                      </m:e>
                    </m:d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Solar elevation is used as the interpolation parameter: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type m:val="li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rad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en-US" sz="2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2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6−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200" dirty="0"/>
                  <a:t>					(8)</a:t>
                </a:r>
              </a:p>
              <a:p>
                <a:pPr marL="0" indent="0">
                  <a:buNone/>
                </a:pPr>
                <a:r>
                  <a:rPr lang="en-US" sz="2200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1  ,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=1,6</m:t>
                            </m:r>
                          </m: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5  ,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=2,5</m:t>
                            </m:r>
                          </m: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10,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=3,4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Fitting was done using the Levenberg-Marquardt </a:t>
                </a:r>
                <a:r>
                  <a:rPr lang="en-US" sz="2200" dirty="0"/>
                  <a:t>nonlinear least-square </a:t>
                </a:r>
                <a:r>
                  <a:rPr lang="en-US" sz="2200" dirty="0" smtClean="0"/>
                  <a:t>method </a:t>
                </a:r>
                <a:r>
                  <a:rPr lang="en-US" sz="2200" dirty="0"/>
                  <a:t>in MATLAB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2"/>
                <a:stretch>
                  <a:fillRect l="-773" t="-252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01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Hosek-Wilkie model Sky Radiance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0769"/>
            <a:ext cx="3868340" cy="792088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 smtClean="0"/>
              <a:t>     Hosek-Wilkie and Perez’s model vs Path tracer Reference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7664" y="1340769"/>
            <a:ext cx="6968877" cy="792088"/>
          </a:xfrm>
        </p:spPr>
        <p:txBody>
          <a:bodyPr/>
          <a:lstStyle/>
          <a:p>
            <a:pPr algn="ctr"/>
            <a:r>
              <a:rPr lang="en-US" dirty="0" smtClean="0"/>
              <a:t>Real photo vs Simulation results for turbidity 9</a:t>
            </a:r>
            <a:endParaRPr lang="en-US" dirty="0"/>
          </a:p>
        </p:txBody>
      </p:sp>
      <p:pic>
        <p:nvPicPr>
          <p:cNvPr id="7" name="Content Placeholder 6" descr="C:\Users\Zompo\Desktop\aueb thesis\images\SNR_hosek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4377630" cy="410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Zompo\Desktop\aueb thesis\images\PhotoVsHosek.PNG"/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981"/>
            <a:ext cx="6537226" cy="2851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6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Hosek-Wilkie model: adding a solar Radiance function (2013)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825624"/>
                <a:ext cx="3886200" cy="47717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dirty="0" smtClean="0"/>
                  <a:t>The model up until now does not include the solar disk and the energy coming directly from the Sun</a:t>
                </a:r>
              </a:p>
              <a:p>
                <a:r>
                  <a:rPr lang="en-US" sz="2200" dirty="0"/>
                  <a:t>A</a:t>
                </a:r>
                <a:r>
                  <a:rPr lang="en-US" sz="2200" dirty="0" smtClean="0"/>
                  <a:t>ny </a:t>
                </a:r>
                <a:r>
                  <a:rPr lang="en-US" sz="2200" dirty="0"/>
                  <a:t>object’s appearance can be perceived from an arbitrary observer based on </a:t>
                </a:r>
                <a:r>
                  <a:rPr lang="en-US" sz="2200" dirty="0" smtClean="0"/>
                  <a:t>the equation: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l-GR" sz="23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l-GR" sz="23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2300" i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1800" dirty="0"/>
                  <a:t> is the in-scattered light’s </a:t>
                </a:r>
                <a:r>
                  <a:rPr lang="en-US" sz="1800" dirty="0" smtClean="0"/>
                  <a:t>intensity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 smtClean="0"/>
                  <a:t> is the light intensity at the source</a:t>
                </a:r>
              </a:p>
              <a:p>
                <a:pPr lvl="1"/>
                <a:r>
                  <a:rPr lang="en-US" sz="1800" u="sng" dirty="0"/>
                  <a:t>atmospheric transmittance </a:t>
                </a:r>
                <a14:m>
                  <m:oMath xmlns:m="http://schemas.openxmlformats.org/officeDocument/2006/math">
                    <m:r>
                      <a:rPr lang="en-US" sz="1800" i="1" u="sng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800" dirty="0" smtClean="0"/>
                  <a:t>: calculate the ratio of rays in the path tracer that weren’t scattered before escaping the atmosphere (dependent only on turbidity)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825624"/>
                <a:ext cx="3886200" cy="4771727"/>
              </a:xfrm>
              <a:blipFill rotWithShape="0">
                <a:blip r:embed="rId2"/>
                <a:stretch>
                  <a:fillRect l="-1724" t="-2043" r="-3292" b="-1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 smtClean="0"/>
                  <a:t> Tabulated by NASA</a:t>
                </a:r>
              </a:p>
              <a:p>
                <a:r>
                  <a:rPr lang="en-US" sz="2200" dirty="0" smtClean="0"/>
                  <a:t>Need to include the </a:t>
                </a:r>
                <a:r>
                  <a:rPr lang="en-US" sz="2200" i="1" u="sng" dirty="0" smtClean="0"/>
                  <a:t>limb darkening effect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𝛪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(0)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/>
                  <a:t>	</a:t>
                </a:r>
              </a:p>
              <a:p>
                <a:pPr marL="0" indent="0">
                  <a:buNone/>
                </a:pPr>
                <a:r>
                  <a:rPr lang="en-US" sz="2200" dirty="0" smtClean="0"/>
                  <a:t>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func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l-GR" sz="2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</m:e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0.25°</m:t>
                            </m:r>
                          </m:den>
                        </m:f>
                      </m:e>
                    </m:rad>
                  </m:oMath>
                </a14:m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:r>
                  <a:rPr lang="en-US" sz="2200" i="1" dirty="0" smtClean="0"/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Sun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=0.25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1500" i="1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203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Zompo\Desktop\aueb thesis\images\limbDarkeningEffec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185963"/>
            <a:ext cx="6607646" cy="2411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98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Hosek-Wilkie model: calculating the </a:t>
            </a:r>
            <a:r>
              <a:rPr lang="en-US" dirty="0" smtClean="0">
                <a:solidFill>
                  <a:srgbClr val="0070C0"/>
                </a:solidFill>
              </a:rPr>
              <a:t>solar radiance and 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 smtClean="0"/>
                  <a:t>Interpolation using a 3</a:t>
                </a:r>
                <a:r>
                  <a:rPr lang="en-US" sz="2200" baseline="30000" dirty="0" smtClean="0"/>
                  <a:t>rd</a:t>
                </a:r>
                <a:r>
                  <a:rPr lang="en-US" sz="2200" dirty="0" smtClean="0"/>
                  <a:t> order Hermite polynomial function based on solar elevation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∙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𝛵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𝛵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l-GR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=0,1,…,45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∙</m:t>
                    </m:r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45</m:t>
                            </m:r>
                          </m:den>
                        </m:f>
                      </m:e>
                    </m:rad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Fitting the NASA data and then multiplying for each </a:t>
                </a:r>
                <a:r>
                  <a:rPr lang="el-GR" sz="2200" dirty="0" smtClean="0"/>
                  <a:t>λ</a:t>
                </a:r>
                <a:r>
                  <a:rPr lang="en-US" sz="2200" dirty="0" smtClean="0"/>
                  <a:t> the limb darkening effect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038" t="-1681" r="-2978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:\Users\Zompo\Desktop\aueb thesis\images\sun2.PNG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825625"/>
            <a:ext cx="4119314" cy="282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Zompo\Desktop\aueb thesis\images\sun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89" y="4678288"/>
            <a:ext cx="59340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812360" y="213285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0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SkyLight 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90689"/>
            <a:ext cx="3886200" cy="44862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Web 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12776"/>
            <a:ext cx="3886200" cy="47641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Architecture component diagram </a:t>
            </a:r>
            <a:endParaRPr lang="en-US" dirty="0"/>
          </a:p>
        </p:txBody>
      </p:sp>
      <p:pic>
        <p:nvPicPr>
          <p:cNvPr id="5" name="Picture 4" descr="C:\Users\Zompo\Desktop\aueb thesis\images\componentDiagra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2276872"/>
            <a:ext cx="4605922" cy="36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Zompo\Desktop\aueb thesis\images\theGUI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"/>
          <a:stretch/>
        </p:blipFill>
        <p:spPr bwMode="auto">
          <a:xfrm>
            <a:off x="251521" y="2276872"/>
            <a:ext cx="4104456" cy="273630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39552" y="5301208"/>
            <a:ext cx="3168352" cy="11521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of Hosek-Wilkie model implementation in C: generate dome geometry, color values, lights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3707904" y="5445224"/>
            <a:ext cx="100811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772301" y="3429000"/>
            <a:ext cx="1469876" cy="8640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Three.js 3D Library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6228185" y="3861048"/>
            <a:ext cx="544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Using the Hosek-Wilkie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Use the spectral version (RGB wavelengths)</a:t>
                </a:r>
              </a:p>
              <a:p>
                <a:pPr lvl="1"/>
                <a:r>
                  <a:rPr lang="en-US" dirty="0"/>
                  <a:t>Red wavelength   </a:t>
                </a:r>
                <a:r>
                  <a:rPr lang="en-US" dirty="0" smtClean="0"/>
                  <a:t>  </a:t>
                </a:r>
                <a:r>
                  <a:rPr lang="en-US" dirty="0"/>
                  <a:t>= 685 nm</a:t>
                </a:r>
              </a:p>
              <a:p>
                <a:pPr lvl="1"/>
                <a:r>
                  <a:rPr lang="en-US" dirty="0"/>
                  <a:t>Green wavelength = 533 nm</a:t>
                </a:r>
              </a:p>
              <a:p>
                <a:pPr lvl="1"/>
                <a:r>
                  <a:rPr lang="en-US" dirty="0"/>
                  <a:t>Blue wavelength   </a:t>
                </a:r>
                <a:r>
                  <a:rPr lang="en-US" dirty="0" smtClean="0"/>
                  <a:t> = </a:t>
                </a:r>
                <a:r>
                  <a:rPr lang="en-US" dirty="0"/>
                  <a:t>473 nm</a:t>
                </a:r>
                <a:endParaRPr lang="en-US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 smtClean="0"/>
                  <a:t> for the colors of the dome points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 for the colors of  the light sources: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representing the dome radiance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light coming from the Sun </a:t>
                </a:r>
                <a:r>
                  <a:rPr lang="en-US" dirty="0" smtClean="0"/>
                  <a:t>(just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038" t="-3081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50" y="1825625"/>
                <a:ext cx="4191322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// </a:t>
                </a:r>
                <a:r>
                  <a:rPr lang="en-US" dirty="0" err="1"/>
                  <a:t>skymodelStateForChannel</a:t>
                </a:r>
                <a:r>
                  <a:rPr lang="en-US" dirty="0"/>
                  <a:t> different for each </a:t>
                </a:r>
                <a:r>
                  <a:rPr lang="en-US" dirty="0" smtClean="0"/>
                  <a:t>channel/wavelength</a:t>
                </a:r>
                <a:r>
                  <a:rPr lang="el-GR" dirty="0" smtClean="0"/>
                  <a:t> </a:t>
                </a:r>
              </a:p>
              <a:p>
                <a:r>
                  <a:rPr lang="el-GR" dirty="0" smtClean="0"/>
                  <a:t>Τ,</a:t>
                </a:r>
                <a:r>
                  <a:rPr lang="en-US" dirty="0" smtClean="0"/>
                  <a:t> </a:t>
                </a:r>
                <a:r>
                  <a:rPr lang="el-GR" dirty="0" smtClean="0"/>
                  <a:t>α,</a:t>
                </a:r>
                <a:r>
                  <a:rPr lang="en-US" dirty="0" smtClean="0"/>
                  <a:t> </a:t>
                </a:r>
                <a:r>
                  <a:rPr lang="el-GR" dirty="0" smtClean="0"/>
                  <a:t>η </a:t>
                </a:r>
                <a:r>
                  <a:rPr lang="en-US" dirty="0" smtClean="0"/>
                  <a:t>constant</a:t>
                </a:r>
                <a:endParaRPr lang="en-US" dirty="0"/>
              </a:p>
              <a:p>
                <a:r>
                  <a:rPr lang="en-US" i="1" dirty="0"/>
                  <a:t>arhosekskymodel_radiance </a:t>
                </a:r>
                <a:r>
                  <a:rPr lang="en-US" dirty="0"/>
                  <a:t>(</a:t>
                </a:r>
                <a:r>
                  <a:rPr lang="en-US" dirty="0" err="1"/>
                  <a:t>skymodelStateForChannel</a:t>
                </a:r>
                <a:r>
                  <a:rPr lang="en-US" dirty="0"/>
                  <a:t>, </a:t>
                </a:r>
                <a:r>
                  <a:rPr lang="el-GR" dirty="0"/>
                  <a:t>θ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, wavelength)</a:t>
                </a:r>
              </a:p>
              <a:p>
                <a:r>
                  <a:rPr lang="en-US" i="1" dirty="0"/>
                  <a:t>arhosekskymodel_solar_radiance</a:t>
                </a:r>
                <a:r>
                  <a:rPr lang="en-US" dirty="0"/>
                  <a:t> (</a:t>
                </a:r>
                <a:r>
                  <a:rPr lang="en-US" dirty="0" err="1"/>
                  <a:t>skymodelStateForChannel</a:t>
                </a:r>
                <a:r>
                  <a:rPr lang="en-US" dirty="0"/>
                  <a:t>, </a:t>
                </a:r>
                <a:r>
                  <a:rPr lang="el-GR" dirty="0"/>
                  <a:t>θ</a:t>
                </a:r>
                <a:r>
                  <a:rPr lang="en-US" dirty="0"/>
                  <a:t>, </a:t>
                </a:r>
                <a:r>
                  <a:rPr lang="el-GR" dirty="0"/>
                  <a:t>γ</a:t>
                </a:r>
                <a:r>
                  <a:rPr lang="en-US" dirty="0"/>
                  <a:t>, wavelength)</a:t>
                </a:r>
              </a:p>
              <a:p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l-GR" dirty="0" smtClean="0"/>
                  <a:t> </a:t>
                </a:r>
                <a:r>
                  <a:rPr lang="en-US" dirty="0" smtClean="0"/>
                  <a:t>have to do with the geometry setup of the dome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50" y="1825625"/>
                <a:ext cx="4191322" cy="4351338"/>
              </a:xfrm>
              <a:blipFill rotWithShape="0">
                <a:blip r:embed="rId3"/>
                <a:stretch>
                  <a:fillRect l="-1890" t="-2801" r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8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3789040"/>
            <a:ext cx="3866430" cy="268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Building the </a:t>
            </a:r>
            <a:r>
              <a:rPr lang="en-US" dirty="0" smtClean="0">
                <a:solidFill>
                  <a:srgbClr val="0070C0"/>
                </a:solidFill>
              </a:rPr>
              <a:t>sky-dome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200" dirty="0" smtClean="0"/>
                  <a:t>Take a sample of dome points defined by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𝜃𝜑</m:t>
                        </m:r>
                      </m:e>
                    </m:d>
                  </m:oMath>
                </a14:m>
                <a:r>
                  <a:rPr lang="en-US" sz="2200" dirty="0" smtClean="0"/>
                  <a:t>-grid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(1000)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(5</m:t>
                    </m:r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(5</m:t>
                    </m:r>
                    <m: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°)</m:t>
                    </m:r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1225 points</a:t>
                </a:r>
                <a:endParaRPr lang="el-GR" sz="22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,0,0</m:t>
                        </m:r>
                      </m:e>
                    </m:d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724" t="-1681" r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2200" dirty="0" smtClean="0"/>
                  <a:t>Triangulation of the sky dome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step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l-GR" sz="22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𝑠𝑡𝑒𝑝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=90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l-GR" sz="2200" dirty="0"/>
              </a:p>
              <a:p>
                <a:r>
                  <a:rPr lang="en-US" sz="2200" dirty="0" smtClean="0"/>
                  <a:t>9 points</a:t>
                </a:r>
              </a:p>
              <a:p>
                <a:r>
                  <a:rPr lang="en-US" sz="2200" dirty="0" smtClean="0"/>
                  <a:t>Calculate the tringle indexes as: (0,1,4), (1,2,5),…</a:t>
                </a:r>
                <a:endParaRPr lang="en-US" sz="22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l="-1724" t="-1681" r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50" y="3789040"/>
            <a:ext cx="3886200" cy="26738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7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807" y="3802112"/>
            <a:ext cx="4000500" cy="265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3" y="3802112"/>
            <a:ext cx="3987254" cy="26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Adding the lights to our scene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𝑆𝑘𝑦𝐷𝑜𝑚𝑒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∬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𝐿𝑑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𝑆𝑘𝑦𝐷𝑜𝑚𝑒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∬"/>
                        <m:limLoc m:val="subSup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𝐿𝑑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=5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l-GR" sz="2000" dirty="0"/>
                  <a:t> </a:t>
                </a:r>
                <a:endParaRPr lang="en-US" sz="20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4"/>
                <a:stretch>
                  <a:fillRect l="-1411" t="-15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514850" y="1825625"/>
                <a:ext cx="462915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2000" dirty="0" smtClean="0"/>
                  <a:t> : calculate </a:t>
                </a:r>
                <a:r>
                  <a:rPr lang="en-US" sz="2000" b="1" i="1" dirty="0" smtClean="0"/>
                  <a:t>sunToDomeSurfaceRatio (STDR)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=2∙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𝑆𝑢𝑟𝑓𝑎𝑐𝑒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𝑆𝑢𝑛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𝑆𝑢𝑟𝑓𝑎𝑐𝑒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𝑆𝑘𝑦𝐷𝑜𝑚𝑒</m:t>
                            </m:r>
                          </m:sub>
                        </m:sSub>
                      </m:den>
                    </m:f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=1.0927∙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STDR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14850" y="1825625"/>
                <a:ext cx="4629150" cy="4351338"/>
              </a:xfrm>
              <a:blipFill rotWithShape="0">
                <a:blip r:embed="rId5"/>
                <a:stretch>
                  <a:fillRect l="-1186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56176" y="4149080"/>
                <a:ext cx="2359174" cy="410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𝑆𝑢𝑛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=0.5357°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4149080"/>
                <a:ext cx="2359174" cy="410241"/>
              </a:xfrm>
              <a:prstGeom prst="rect">
                <a:avLst/>
              </a:prstGeom>
              <a:blipFill rotWithShape="0">
                <a:blip r:embed="rId6"/>
                <a:stretch>
                  <a:fillRect r="-2842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8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961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Three.js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836195"/>
          </a:xfrm>
        </p:spPr>
        <p:txBody>
          <a:bodyPr/>
          <a:lstStyle/>
          <a:p>
            <a:r>
              <a:rPr lang="en-US" dirty="0" smtClean="0"/>
              <a:t>Three.js provides an easy to use API</a:t>
            </a:r>
          </a:p>
          <a:p>
            <a:r>
              <a:rPr lang="en-US" dirty="0" smtClean="0"/>
              <a:t>Camera movement</a:t>
            </a:r>
          </a:p>
          <a:p>
            <a:r>
              <a:rPr lang="en-US" dirty="0" smtClean="0"/>
              <a:t>Color mapping (dome and Sun’s light)</a:t>
            </a:r>
          </a:p>
          <a:p>
            <a:r>
              <a:rPr lang="en-US" dirty="0" smtClean="0"/>
              <a:t>Buffer Geometry for the triangulated dome</a:t>
            </a:r>
          </a:p>
          <a:p>
            <a:r>
              <a:rPr lang="en-US" dirty="0" smtClean="0"/>
              <a:t>Sun as a sphere</a:t>
            </a:r>
          </a:p>
          <a:p>
            <a:r>
              <a:rPr lang="en-US" dirty="0" smtClean="0"/>
              <a:t>Ground texture</a:t>
            </a:r>
          </a:p>
          <a:p>
            <a:r>
              <a:rPr lang="en-US" dirty="0" smtClean="0"/>
              <a:t>5 point lights (not supporting shadows) – 2x intensity for the sunlight</a:t>
            </a:r>
          </a:p>
          <a:p>
            <a:r>
              <a:rPr lang="en-US" dirty="0"/>
              <a:t>3d </a:t>
            </a:r>
            <a:r>
              <a:rPr lang="en-US" dirty="0" smtClean="0"/>
              <a:t>models (json vs collada models)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Skylight models: A brief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history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Luminance-only Sky </a:t>
            </a:r>
            <a:r>
              <a:rPr lang="en-US" dirty="0" smtClean="0"/>
              <a:t>Models (Perez model, CIE Standard)</a:t>
            </a:r>
          </a:p>
          <a:p>
            <a:r>
              <a:rPr lang="en-US" dirty="0"/>
              <a:t>Sky Models that include Color </a:t>
            </a:r>
            <a:r>
              <a:rPr lang="en-US" dirty="0" smtClean="0"/>
              <a:t>Data (Nishita model, Preetham model</a:t>
            </a:r>
            <a:r>
              <a:rPr lang="en-US" dirty="0"/>
              <a:t>, </a:t>
            </a:r>
            <a:r>
              <a:rPr lang="en-US" dirty="0" smtClean="0"/>
              <a:t>Hosek-Wilkie Sky Model, Physical-based models)</a:t>
            </a:r>
          </a:p>
          <a:p>
            <a:r>
              <a:rPr lang="en-US" dirty="0" smtClean="0"/>
              <a:t>Night Sky models</a:t>
            </a:r>
          </a:p>
          <a:p>
            <a:r>
              <a:rPr lang="en-US" dirty="0"/>
              <a:t>Daylight simulation </a:t>
            </a:r>
            <a:r>
              <a:rPr lang="en-US" dirty="0" smtClean="0"/>
              <a:t>tools (e.g. Solene)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Thanks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 time…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Perez Model (1993)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4785"/>
            <a:ext cx="7886700" cy="1656184"/>
          </a:xfrm>
        </p:spPr>
        <p:txBody>
          <a:bodyPr/>
          <a:lstStyle/>
          <a:p>
            <a:r>
              <a:rPr lang="en-US" dirty="0" smtClean="0"/>
              <a:t>Calculates only Luminance on the Sky Dome</a:t>
            </a:r>
          </a:p>
          <a:p>
            <a:r>
              <a:rPr lang="en-US" dirty="0" smtClean="0"/>
              <a:t>Best for clear skies with low turbidity</a:t>
            </a:r>
          </a:p>
          <a:p>
            <a:r>
              <a:rPr lang="en-US" dirty="0" smtClean="0"/>
              <a:t>Use in Architecture </a:t>
            </a:r>
            <a:r>
              <a:rPr lang="en-US" dirty="0"/>
              <a:t>and </a:t>
            </a:r>
            <a:r>
              <a:rPr lang="en-US" dirty="0" smtClean="0"/>
              <a:t>Lighting-design applications</a:t>
            </a:r>
          </a:p>
        </p:txBody>
      </p:sp>
      <p:pic>
        <p:nvPicPr>
          <p:cNvPr id="4" name="Picture 3" descr="C:\Users\Zompo\Desktop\aueb thesis\images\coordinateSystemPerezCI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13" y="3140968"/>
            <a:ext cx="4733925" cy="32099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3140967"/>
                <a:ext cx="3609063" cy="3209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Coordinate System:</a:t>
                </a:r>
              </a:p>
              <a:p>
                <a:r>
                  <a:rPr lang="en-US" dirty="0" smtClean="0"/>
                  <a:t>Final Luminance Distribution Function: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: Zenith Luminance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3140967"/>
                <a:ext cx="3609063" cy="3209926"/>
              </a:xfrm>
              <a:prstGeom prst="rect">
                <a:avLst/>
              </a:prstGeom>
              <a:blipFill rotWithShape="0">
                <a:blip r:embed="rId3"/>
                <a:stretch>
                  <a:fillRect l="-3041" t="-3036" r="-2027" b="-5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0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Perez model: mathematical framework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Mathematical formula with 5 coefficients: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𝑃𝑒𝑟𝑒𝑧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	</a:t>
                </a:r>
              </a:p>
              <a:p>
                <a:pPr lvl="1"/>
                <a:r>
                  <a:rPr lang="en-US" dirty="0"/>
                  <a:t>The 5 parameters do not represent physical </a:t>
                </a:r>
                <a:r>
                  <a:rPr lang="en-US" dirty="0" smtClean="0"/>
                  <a:t>quantities</a:t>
                </a:r>
              </a:p>
              <a:p>
                <a:pPr lvl="1"/>
                <a:r>
                  <a:rPr lang="en-US" dirty="0" smtClean="0"/>
                  <a:t>Perez showed that each one represent a different </a:t>
                </a:r>
                <a:r>
                  <a:rPr lang="en-US" i="1" dirty="0" smtClean="0"/>
                  <a:t>physical effect:</a:t>
                </a:r>
              </a:p>
              <a:p>
                <a:pPr lvl="2"/>
                <a:r>
                  <a:rPr lang="en-US" dirty="0" smtClean="0"/>
                  <a:t>A: darkening/brightening of the horizon</a:t>
                </a:r>
              </a:p>
              <a:p>
                <a:pPr lvl="2"/>
                <a:r>
                  <a:rPr lang="en-US" dirty="0" smtClean="0"/>
                  <a:t>B: </a:t>
                </a:r>
                <a:r>
                  <a:rPr lang="en-US" dirty="0"/>
                  <a:t>luminance gradient near the </a:t>
                </a:r>
                <a:r>
                  <a:rPr lang="en-US" dirty="0" smtClean="0"/>
                  <a:t>horizon</a:t>
                </a:r>
              </a:p>
              <a:p>
                <a:pPr lvl="2"/>
                <a:r>
                  <a:rPr lang="en-US" dirty="0" smtClean="0"/>
                  <a:t>C: </a:t>
                </a:r>
                <a:r>
                  <a:rPr lang="en-US" dirty="0"/>
                  <a:t>relative intensity of the </a:t>
                </a:r>
                <a:r>
                  <a:rPr lang="en-US" dirty="0" smtClean="0"/>
                  <a:t>circumsolar region</a:t>
                </a:r>
              </a:p>
              <a:p>
                <a:pPr lvl="2"/>
                <a:r>
                  <a:rPr lang="en-US" dirty="0" smtClean="0"/>
                  <a:t>D: </a:t>
                </a:r>
                <a:r>
                  <a:rPr lang="en-US" dirty="0"/>
                  <a:t>width of the circumsolar </a:t>
                </a:r>
                <a:r>
                  <a:rPr lang="en-US" dirty="0" smtClean="0"/>
                  <a:t>region</a:t>
                </a:r>
              </a:p>
              <a:p>
                <a:pPr lvl="2"/>
                <a:r>
                  <a:rPr lang="en-US" dirty="0" smtClean="0"/>
                  <a:t>E: </a:t>
                </a:r>
                <a:r>
                  <a:rPr lang="en-US" dirty="0"/>
                  <a:t>relative backscattered light</a:t>
                </a:r>
              </a:p>
              <a:p>
                <a:r>
                  <a:rPr lang="en-US" dirty="0" smtClean="0"/>
                  <a:t>Generally a fairly simple model, used as a base to built other models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70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CIE Standard General Sky (2002)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CIE (Commission internationale de l'éclairage)</a:t>
            </a:r>
            <a:endParaRPr lang="en-US" dirty="0" smtClean="0"/>
          </a:p>
          <a:p>
            <a:r>
              <a:rPr lang="en-US" dirty="0" smtClean="0"/>
              <a:t>Perez’s model needed a lot of experimentation (5 coefficients) to get the luminance of a specific weather condition</a:t>
            </a:r>
          </a:p>
          <a:p>
            <a:r>
              <a:rPr lang="en-US" dirty="0" smtClean="0"/>
              <a:t>Standard List of </a:t>
            </a:r>
            <a:r>
              <a:rPr lang="en-US" u="sng" dirty="0" smtClean="0"/>
              <a:t>16 models</a:t>
            </a:r>
            <a:r>
              <a:rPr lang="en-US" dirty="0" smtClean="0"/>
              <a:t> that describe luminance distributions (tabulated values for the 5 coefficients) </a:t>
            </a:r>
          </a:p>
          <a:p>
            <a:r>
              <a:rPr lang="en-US" dirty="0" smtClean="0"/>
              <a:t>The models varied from clear </a:t>
            </a:r>
            <a:r>
              <a:rPr lang="en-US" dirty="0"/>
              <a:t>cloudless sky to heavily overcast </a:t>
            </a:r>
            <a:r>
              <a:rPr lang="en-US" dirty="0" smtClean="0"/>
              <a:t>weather</a:t>
            </a:r>
          </a:p>
          <a:p>
            <a:r>
              <a:rPr lang="en-US" dirty="0"/>
              <a:t>Basis for the classification of measured sky luminance distributions</a:t>
            </a:r>
            <a:endParaRPr lang="en-US" dirty="0">
              <a:latin typeface="Cambria Math" panose="02040503050406030204" pitchFamily="18" charset="0"/>
            </a:endParaRPr>
          </a:p>
          <a:p>
            <a:r>
              <a:rPr lang="en-US" dirty="0"/>
              <a:t>Useful for daylighting design applications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CIE Standard General Sky: mathematical framework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C:\Users\Zompo\Desktop\aueb thesis\images\CIEstandar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33057"/>
            <a:ext cx="6163562" cy="239546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44824"/>
                <a:ext cx="7886700" cy="253947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Based on Perez’s model: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US" dirty="0" smtClean="0"/>
                  <a:t>ame coordinate system</a:t>
                </a:r>
              </a:p>
              <a:p>
                <a:pPr lvl="1"/>
                <a:r>
                  <a:rPr lang="en-US" dirty="0" smtClean="0"/>
                  <a:t>Almost the same formula: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𝐶𝐼𝐸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2002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l-G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sz="2000" b="0" i="0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 smtClean="0"/>
                  <a:t>For Overcast skies, the traditional formula can be used: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0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1+2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l-GR" sz="20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fun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44824"/>
                <a:ext cx="7886700" cy="2539479"/>
              </a:xfrm>
              <a:blipFill rotWithShape="0">
                <a:blip r:embed="rId3"/>
                <a:stretch>
                  <a:fillRect l="-1391" t="-5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4293096"/>
            <a:ext cx="2359174" cy="203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Cambria Math" panose="02040503050406030204" pitchFamily="18" charset="0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35010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Nishita model (1993-1996)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997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first physical-based model</a:t>
            </a:r>
          </a:p>
          <a:p>
            <a:r>
              <a:rPr lang="en-US" dirty="0" smtClean="0"/>
              <a:t>1993 first model – </a:t>
            </a:r>
            <a:r>
              <a:rPr lang="en-US" u="sng" dirty="0" smtClean="0"/>
              <a:t>single scattering</a:t>
            </a:r>
            <a:r>
              <a:rPr lang="en-US" dirty="0" smtClean="0"/>
              <a:t>, </a:t>
            </a:r>
            <a:r>
              <a:rPr lang="en-US" u="sng" dirty="0" smtClean="0"/>
              <a:t>multiple scattering</a:t>
            </a:r>
            <a:r>
              <a:rPr lang="en-US" dirty="0" smtClean="0"/>
              <a:t> method in 1996 (revised model)</a:t>
            </a:r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in space flight </a:t>
            </a:r>
            <a:r>
              <a:rPr lang="en-US" dirty="0" smtClean="0"/>
              <a:t>simulators or </a:t>
            </a:r>
            <a:r>
              <a:rPr lang="en-US" dirty="0"/>
              <a:t>surveys of the </a:t>
            </a:r>
            <a:r>
              <a:rPr lang="en-US" dirty="0" smtClean="0"/>
              <a:t>earth</a:t>
            </a:r>
          </a:p>
          <a:p>
            <a:r>
              <a:rPr lang="en-US" dirty="0" smtClean="0"/>
              <a:t>Emphasis on the red coloring of the horizon/color of the clouds and generally the atmospheric scattering that is caused by particles in the atmosphere</a:t>
            </a:r>
          </a:p>
          <a:p>
            <a:r>
              <a:rPr lang="en-US" dirty="0" smtClean="0"/>
              <a:t>First analytical model for light scattering in the sea (water molecules)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3213</TotalTime>
  <Words>1954</Words>
  <Application>Microsoft Office PowerPoint</Application>
  <PresentationFormat>On-screen Show (4:3)</PresentationFormat>
  <Paragraphs>320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Segoe UI Symbol</vt:lpstr>
      <vt:lpstr>Wingdings</vt:lpstr>
      <vt:lpstr>Office Theme</vt:lpstr>
      <vt:lpstr>Skylighting Web Application with three.js</vt:lpstr>
      <vt:lpstr>Outline</vt:lpstr>
      <vt:lpstr>Why skylight?</vt:lpstr>
      <vt:lpstr>Skylight models: A brief history</vt:lpstr>
      <vt:lpstr>Perez Model (1993)</vt:lpstr>
      <vt:lpstr>Perez model: mathematical framework</vt:lpstr>
      <vt:lpstr>CIE Standard General Sky (2002)</vt:lpstr>
      <vt:lpstr>CIE Standard General Sky: mathematical framework</vt:lpstr>
      <vt:lpstr>Nishita model (1993-1996)</vt:lpstr>
      <vt:lpstr>Nishita model (1993-1996)</vt:lpstr>
      <vt:lpstr>Nishita model (1996) – multiple scattering method</vt:lpstr>
      <vt:lpstr>Nishita model - Results</vt:lpstr>
      <vt:lpstr>Preetham model (1999)</vt:lpstr>
      <vt:lpstr>Preetham model (cont.)</vt:lpstr>
      <vt:lpstr>Preetham model - Results</vt:lpstr>
      <vt:lpstr>Preetham model with SH Lighting</vt:lpstr>
      <vt:lpstr>Preetham model with SH Lighting Simulation Demo with Scene</vt:lpstr>
      <vt:lpstr>Preetham model: problems</vt:lpstr>
      <vt:lpstr>Comparison of Preetham’s model with reference image from path tracer at sunrise</vt:lpstr>
      <vt:lpstr>Physical-based models</vt:lpstr>
      <vt:lpstr>Physically-based simulation of twilight phenomena (2005)</vt:lpstr>
      <vt:lpstr>Physically-based simulation of twilight phenomena (cont.)</vt:lpstr>
      <vt:lpstr>Physically-based simulation of twilight phenomena</vt:lpstr>
      <vt:lpstr>Bruneton’s model (2008)</vt:lpstr>
      <vt:lpstr>Night Sky model (2001)</vt:lpstr>
      <vt:lpstr>Solene: a Daylight Simulation Tool</vt:lpstr>
      <vt:lpstr>Solene’s luminance model</vt:lpstr>
      <vt:lpstr>An Analytic Model for Full Spectral Sky-Dome Radiance (2012) </vt:lpstr>
      <vt:lpstr>Hosek-Wilkie model: Path tracer results</vt:lpstr>
      <vt:lpstr>Hosek-Wilkie mathematical framework</vt:lpstr>
      <vt:lpstr>Hosek-Wilkie model: calculating the parameters</vt:lpstr>
      <vt:lpstr>Hosek-Wilkie model Sky Radiance Results</vt:lpstr>
      <vt:lpstr>Hosek-Wilkie model: adding a solar Radiance function (2013)</vt:lpstr>
      <vt:lpstr>Hosek-Wilkie model: calculating the solar radiance and results</vt:lpstr>
      <vt:lpstr>SkyLight Web Application</vt:lpstr>
      <vt:lpstr>Using the Hosek-Wilkie model</vt:lpstr>
      <vt:lpstr>Building the sky-dome</vt:lpstr>
      <vt:lpstr>Adding the lights to our scene</vt:lpstr>
      <vt:lpstr>Three.js implementation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Skylighting Web Application with three.js</dc:title>
  <dc:creator>Zompo</dc:creator>
  <cp:lastModifiedBy>Giannis Zompolas</cp:lastModifiedBy>
  <cp:revision>102</cp:revision>
  <dcterms:created xsi:type="dcterms:W3CDTF">2015-04-23T16:23:27Z</dcterms:created>
  <dcterms:modified xsi:type="dcterms:W3CDTF">2015-05-26T22:39:37Z</dcterms:modified>
</cp:coreProperties>
</file>